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58368" y="640080"/>
            <a:ext cx="1965960" cy="384048"/>
          </a:xfrm>
          <a:prstGeom prst="roundRect">
            <a:avLst/>
          </a:prstGeom>
          <a:solidFill>
            <a:srgbClr val="DC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640080"/>
            <a:ext cx="19659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PLAN D’ACCÉLÉRATION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481328"/>
            <a:ext cx="64008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LOCALBOOST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240280"/>
            <a:ext cx="77724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800" b="1">
                <a:solidFill>
                  <a:srgbClr val="E2EBF6"/>
                </a:solidFill>
                <a:latin typeface="Aptos"/>
              </a:rPr>
              <a:t>Transformer un produit fonctionnel</a:t>
            </a:r>
            <a:br/>
            <a:r>
              <a:rPr sz="2800" b="1">
                <a:solidFill>
                  <a:srgbClr val="E2EBF6"/>
                </a:solidFill>
                <a:latin typeface="Aptos"/>
              </a:rPr>
              <a:t>en entreprise viable.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3675887"/>
            <a:ext cx="8686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30BBD7"/>
                </a:solidFill>
                <a:latin typeface="Aptos"/>
              </a:rPr>
              <a:t>Roadmap • investissement • validation marché • modèle économique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732520" y="1234440"/>
            <a:ext cx="2331720" cy="416052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15400" y="1645920"/>
            <a:ext cx="19659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97A8BE"/>
                </a:solidFill>
                <a:latin typeface="Aptos"/>
              </a:rPr>
              <a:t>CONSTRUIRE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0" y="2148840"/>
            <a:ext cx="914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30BBD7"/>
                </a:solidFill>
                <a:latin typeface="Aptos"/>
              </a:rPr>
              <a:t>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5400" y="2743200"/>
            <a:ext cx="19659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VALIDER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0" y="3246120"/>
            <a:ext cx="914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30BBD7"/>
                </a:solidFill>
                <a:latin typeface="Aptos"/>
              </a:rPr>
              <a:t>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15400" y="3840480"/>
            <a:ext cx="19659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DCAE46"/>
                </a:solidFill>
                <a:latin typeface="Aptos"/>
              </a:rPr>
              <a:t>VENDRE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4892040"/>
            <a:ext cx="7589520" cy="5029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DCAE46"/>
                </a:solidFill>
                <a:latin typeface="Aptos"/>
              </a:rPr>
              <a:t>Avec Emergent : accélérer le passage au marché.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1/9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" y="475488"/>
            <a:ext cx="1097280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1. CE QUI EXISTE DÉJÀ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60704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BBD7"/>
                </a:solidFill>
                <a:latin typeface="Aptos"/>
              </a:rPr>
              <a:t>Le concours ne finance pas une idée : LocalBoost est déjà construit.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874519"/>
            <a:ext cx="2423160" cy="22402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59" y="2103120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PRODUIT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2761488"/>
            <a:ext cx="205740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Plateforme fonctionnelle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et démontrable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47287" y="1874519"/>
            <a:ext cx="2423160" cy="22402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11879" y="2103120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MÉTHODE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30168" y="2761488"/>
            <a:ext cx="205740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Audit → recommandations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→ actions → pilotage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7" y="1874519"/>
            <a:ext cx="2423160" cy="22402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799" y="2103120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MODULES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761488"/>
            <a:ext cx="205740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Communication • CRM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avis • KPI • contenus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25128" y="1874519"/>
            <a:ext cx="2423160" cy="22402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89719" y="2103120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DCAE46"/>
                </a:solidFill>
                <a:latin typeface="Aptos"/>
              </a:rPr>
              <a:t>ENGAGEMENT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08007" y="2761488"/>
            <a:ext cx="205740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Temps, développement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et premiers investissements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17720"/>
            <a:ext cx="10881360" cy="96012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800600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DCAE46"/>
                </a:solidFill>
                <a:latin typeface="Aptos"/>
              </a:rPr>
              <a:t>POINT DE DÉPART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736592"/>
            <a:ext cx="8412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Le risque technologique initial est réduit. Le prochain risque à lever est le marché.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2/9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" y="475488"/>
            <a:ext cx="1097280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2. EMERGENT : L’ACCÉLÉRATEUR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60704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BBD7"/>
                </a:solidFill>
                <a:latin typeface="Aptos"/>
              </a:rPr>
              <a:t>Passer plus vite de la construction à la preuve marché.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057400"/>
            <a:ext cx="2514600" cy="242316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304288"/>
            <a:ext cx="22402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AVANT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63240"/>
            <a:ext cx="21488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Expérience terrain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+ problème identifié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4952" y="3017520"/>
            <a:ext cx="3200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0BBD7"/>
                </a:solidFill>
                <a:latin typeface="Apto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2057400"/>
            <a:ext cx="2514600" cy="242316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20440" y="2304288"/>
            <a:ext cx="22402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DCAE46"/>
                </a:solidFill>
                <a:latin typeface="Aptos"/>
              </a:rPr>
              <a:t>AVEC EMERGENT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3063240"/>
            <a:ext cx="21488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Construction rapide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+ itérations produit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5312" y="3017520"/>
            <a:ext cx="3200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0BBD7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057400"/>
            <a:ext cx="2514600" cy="242316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2304288"/>
            <a:ext cx="22402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MAINTENANT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3063240"/>
            <a:ext cx="21488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Produit fonctionnel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+ démonstration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05672" y="3017520"/>
            <a:ext cx="3200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30BBD7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2057400"/>
            <a:ext cx="2514600" cy="242316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81160" y="2304288"/>
            <a:ext cx="22402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PROCHAINE ÉTAPE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3063240"/>
            <a:ext cx="21488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Pilotes + clients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+ revenus récurrents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166360"/>
            <a:ext cx="10789920" cy="640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900" b="1">
                <a:solidFill>
                  <a:srgbClr val="DCAE46"/>
                </a:solidFill>
                <a:latin typeface="Aptos"/>
              </a:rPr>
              <a:t>Emergent a accéléré la construction. Le concours peut accélérer la validation et la commercialisation.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3/9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" y="475488"/>
            <a:ext cx="1097280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3. JE CONTINUE D’INVESTIR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60704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BBD7"/>
                </a:solidFill>
                <a:latin typeface="Aptos"/>
              </a:rPr>
              <a:t>Un engagement personnel avant même l’aide du concours.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783080"/>
            <a:ext cx="3703320" cy="333756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3246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3600" b="1">
                <a:solidFill>
                  <a:srgbClr val="DCAE46"/>
                </a:solidFill>
                <a:latin typeface="Aptos"/>
              </a:rPr>
              <a:t>4 000 €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907792"/>
            <a:ext cx="3246120" cy="6858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INVESTISSEMENT PERSONNEL</a:t>
            </a:r>
            <a:br/>
            <a:r>
              <a:rPr sz="1700" b="1">
                <a:solidFill>
                  <a:srgbClr val="FFFFFF"/>
                </a:solidFill>
                <a:latin typeface="Aptos"/>
              </a:rPr>
              <a:t>PRÉVU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3840480"/>
            <a:ext cx="315468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400" b="0">
                <a:solidFill>
                  <a:srgbClr val="E2EBF6"/>
                </a:solidFill>
                <a:latin typeface="Aptos"/>
              </a:rPr>
              <a:t>Faire évoluer LocalBoost :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UX • automatisations • fiabilisation</a:t>
            </a:r>
            <a:br/>
            <a:r>
              <a:rPr sz="1400" b="0">
                <a:solidFill>
                  <a:srgbClr val="E2EBF6"/>
                </a:solidFill>
                <a:latin typeface="Aptos"/>
              </a:rPr>
              <a:t>• nouvelles fonctionnalités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92040" y="1783080"/>
            <a:ext cx="6355080" cy="333756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212080" y="2084831"/>
            <a:ext cx="56692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Pourquoi c’est important pour le jury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30368" y="2761488"/>
            <a:ext cx="411480" cy="384048"/>
          </a:xfrm>
          <a:prstGeom prst="roundRect">
            <a:avLst/>
          </a:prstGeom>
          <a:solidFill>
            <a:srgbClr val="DC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30368" y="2761488"/>
            <a:ext cx="411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6440" y="2734056"/>
            <a:ext cx="4983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Le porteur prend lui-même une partie du risque.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30368" y="3291840"/>
            <a:ext cx="411480" cy="384048"/>
          </a:xfrm>
          <a:prstGeom prst="roundRect">
            <a:avLst/>
          </a:prstGeom>
          <a:solidFill>
            <a:srgbClr val="DC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0368" y="3291840"/>
            <a:ext cx="411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06440" y="3264408"/>
            <a:ext cx="4983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Le développement continuera avec ou sans prix.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30368" y="3822191"/>
            <a:ext cx="411480" cy="384048"/>
          </a:xfrm>
          <a:prstGeom prst="roundRect">
            <a:avLst/>
          </a:prstGeom>
          <a:solidFill>
            <a:srgbClr val="DC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0368" y="3822191"/>
            <a:ext cx="411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06440" y="3794760"/>
            <a:ext cx="4983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L’aide d’Emergent accélère, elle ne crée pas le projet.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30368" y="4352544"/>
            <a:ext cx="411480" cy="384048"/>
          </a:xfrm>
          <a:prstGeom prst="roundRect">
            <a:avLst/>
          </a:prstGeom>
          <a:solidFill>
            <a:srgbClr val="DC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30368" y="4352544"/>
            <a:ext cx="411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4325112"/>
            <a:ext cx="4983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Les fonds servent à franchir des étapes mesurables.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577840"/>
            <a:ext cx="10607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DCAE46"/>
                </a:solidFill>
                <a:latin typeface="Aptos"/>
              </a:rPr>
              <a:t>Message : « Je n’attends pas le concours pour avancer. 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4/9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" y="475488"/>
            <a:ext cx="1097280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4. PLAN D’ACCÉLÉRATION FINANCIER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60704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BBD7"/>
                </a:solidFill>
                <a:latin typeface="Aptos"/>
              </a:rPr>
              <a:t>Budget de travail à affiner avec devis — objectif : relier chaque euro à une étape.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755648"/>
            <a:ext cx="10881360" cy="566928"/>
          </a:xfrm>
          <a:prstGeom prst="roundRect">
            <a:avLst/>
          </a:prstGeom>
          <a:solidFill>
            <a:srgbClr val="091D39"/>
          </a:solidFill>
          <a:ln w="15240">
            <a:solidFill>
              <a:srgbClr val="233E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10512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Évolution produit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3440" y="1810512"/>
            <a:ext cx="1463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DCAE46"/>
                </a:solidFill>
                <a:latin typeface="Aptos"/>
              </a:rPr>
              <a:t>4 000 €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810512"/>
            <a:ext cx="4572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E2EBF6"/>
                </a:solidFill>
                <a:latin typeface="Aptos"/>
              </a:rPr>
              <a:t>Engagement personnel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32304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Infrastructure &amp; sécurité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2432304"/>
            <a:ext cx="1463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DCAE46"/>
                </a:solidFill>
                <a:latin typeface="Aptos"/>
              </a:rPr>
              <a:t>1 500 €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432304"/>
            <a:ext cx="4572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E2EBF6"/>
                </a:solidFill>
                <a:latin typeface="Aptos"/>
              </a:rPr>
              <a:t>Fiabiliser / monter en charge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10881360" cy="566928"/>
          </a:xfrm>
          <a:prstGeom prst="roundRect">
            <a:avLst/>
          </a:prstGeom>
          <a:solidFill>
            <a:srgbClr val="091D39"/>
          </a:solidFill>
          <a:ln w="15240">
            <a:solidFill>
              <a:srgbClr val="233E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54096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Tests terrain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3054096"/>
            <a:ext cx="1463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DCAE46"/>
                </a:solidFill>
                <a:latin typeface="Aptos"/>
              </a:rPr>
              <a:t>1 000 €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054096"/>
            <a:ext cx="4572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E2EBF6"/>
                </a:solidFill>
                <a:latin typeface="Aptos"/>
              </a:rPr>
              <a:t>Pilotes et corrections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675888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Juridique &amp; protection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675888"/>
            <a:ext cx="1463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DCAE46"/>
                </a:solidFill>
                <a:latin typeface="Aptos"/>
              </a:rPr>
              <a:t>1 000 €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675888"/>
            <a:ext cx="4572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E2EBF6"/>
                </a:solidFill>
                <a:latin typeface="Aptos"/>
              </a:rPr>
              <a:t>Marque / contrats / PI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242816"/>
            <a:ext cx="10881360" cy="566928"/>
          </a:xfrm>
          <a:prstGeom prst="roundRect">
            <a:avLst/>
          </a:prstGeom>
          <a:solidFill>
            <a:srgbClr val="091D39"/>
          </a:solidFill>
          <a:ln w="15240">
            <a:solidFill>
              <a:srgbClr val="233E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297680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Acquisition &amp; supports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4297680"/>
            <a:ext cx="1463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DCAE46"/>
                </a:solidFill>
                <a:latin typeface="Aptos"/>
              </a:rPr>
              <a:t>1 500 €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4297680"/>
            <a:ext cx="4572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E2EBF6"/>
                </a:solidFill>
                <a:latin typeface="Aptos"/>
              </a:rPr>
              <a:t>Premiers clients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4919472"/>
            <a:ext cx="3657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Intégrations / API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3440" y="4919472"/>
            <a:ext cx="1463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DCAE46"/>
                </a:solidFill>
                <a:latin typeface="Aptos"/>
              </a:rPr>
              <a:t>2 000 €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919472"/>
            <a:ext cx="4572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E2EBF6"/>
                </a:solidFill>
                <a:latin typeface="Aptos"/>
              </a:rPr>
              <a:t>Écosystème outils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5596128"/>
            <a:ext cx="10881360" cy="530352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5650992"/>
            <a:ext cx="4023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PLAN D’ACCÉLÉRATION TOTAL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9160" y="5650992"/>
            <a:ext cx="1371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DCAE46"/>
                </a:solidFill>
                <a:latin typeface="Aptos"/>
              </a:rPr>
              <a:t>11 000 €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5650992"/>
            <a:ext cx="4572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E2EBF6"/>
                </a:solidFill>
                <a:latin typeface="Aptos"/>
              </a:rPr>
              <a:t>dont 4 000 € d’engagement personnel prévu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5/9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" y="475488"/>
            <a:ext cx="1097280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5. AVEC / SANS LE CONCOURS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60704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BBD7"/>
                </a:solidFill>
                <a:latin typeface="Aptos"/>
              </a:rPr>
              <a:t>Le projet avance dans les deux cas. Le concours change la vitesse.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755648"/>
            <a:ext cx="5120640" cy="40690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93392"/>
            <a:ext cx="46177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SANS LE CONCOURS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724912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4 000 € investis personnellement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255264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Évolution produit progressive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3785615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Pilotes limités au départ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4315968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Acquisition autofinancée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4846320"/>
            <a:ext cx="4434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Validation marché plus lente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755648"/>
            <a:ext cx="5349240" cy="40690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993392"/>
            <a:ext cx="48006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DCAE46"/>
                </a:solidFill>
                <a:latin typeface="Aptos"/>
              </a:rPr>
              <a:t>AVEC EMERGENT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5392" y="2724912"/>
            <a:ext cx="4572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Engagement personnel maintenu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5392" y="3255264"/>
            <a:ext cx="4572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Développement prioritaire accéléré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3785615"/>
            <a:ext cx="4572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Plus de pilotes simultanément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5392" y="4315968"/>
            <a:ext cx="4572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Sécurité + intégrations renforcées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5392" y="4846320"/>
            <a:ext cx="4572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E2EBF6"/>
                </a:solidFill>
                <a:latin typeface="Aptos"/>
              </a:rPr>
              <a:t>• Commercialisation avancée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6053328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DCAE46"/>
                </a:solidFill>
                <a:latin typeface="Aptos"/>
              </a:rPr>
              <a:t>LE CONCOURS NE CHANGE PAS LA DESTINATION. IL RACCOURCIT LE CHEMIN.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6/9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" y="475488"/>
            <a:ext cx="1097280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6. 24 MOIS : DES JALONS MESURABLES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60704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BBD7"/>
                </a:solidFill>
                <a:latin typeface="Aptos"/>
              </a:rPr>
              <a:t>Chaque phase doit lever un risque précis.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828800"/>
            <a:ext cx="2514600" cy="347472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029968"/>
            <a:ext cx="2240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30BBD7"/>
                </a:solidFill>
                <a:latin typeface="Aptos"/>
              </a:rPr>
              <a:t>0–3 MOIS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651760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VALIDER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337560"/>
            <a:ext cx="2240280" cy="5029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DCAE46"/>
                </a:solidFill>
                <a:latin typeface="Aptos"/>
              </a:rPr>
              <a:t>20 pilotes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160520"/>
            <a:ext cx="214884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Usage • valeur • retours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47288" y="1828800"/>
            <a:ext cx="2514600" cy="347472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84448" y="2029968"/>
            <a:ext cx="2240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30BBD7"/>
                </a:solidFill>
                <a:latin typeface="Aptos"/>
              </a:rPr>
              <a:t>3–6 MOIS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4448" y="2651760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VENDRE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4448" y="3337560"/>
            <a:ext cx="2240280" cy="5029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DCAE46"/>
                </a:solidFill>
                <a:latin typeface="Aptos"/>
              </a:rPr>
              <a:t>100 utilisateurs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0168" y="4160520"/>
            <a:ext cx="214884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Conversion • offre • prix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0216" y="1828800"/>
            <a:ext cx="2514600" cy="347472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7376" y="2029968"/>
            <a:ext cx="2240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30BBD7"/>
                </a:solidFill>
                <a:latin typeface="Aptos"/>
              </a:rPr>
              <a:t>6–12 MOIS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7376" y="2651760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STRUCTURER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3337560"/>
            <a:ext cx="2240280" cy="5029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DCAE46"/>
                </a:solidFill>
                <a:latin typeface="Aptos"/>
              </a:rPr>
              <a:t>500 actifs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83096" y="4160520"/>
            <a:ext cx="214884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Rétention • MRR • CAC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53144" y="1828800"/>
            <a:ext cx="2514600" cy="347472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90304" y="2029968"/>
            <a:ext cx="2240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30BBD7"/>
                </a:solidFill>
                <a:latin typeface="Aptos"/>
              </a:rPr>
              <a:t>12–24 MOIS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90304" y="2651760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DÉPLOYER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90304" y="3337560"/>
            <a:ext cx="2240280" cy="5029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DCAE46"/>
                </a:solidFill>
                <a:latin typeface="Aptos"/>
              </a:rPr>
              <a:t>Échelle nationale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36024" y="4160520"/>
            <a:ext cx="214884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Partenariats • réseau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623560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97A8BE"/>
                </a:solidFill>
                <a:latin typeface="Aptos"/>
              </a:rPr>
              <a:t>Les volumes sont des objectifs de pilotage à valider par le terrain.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7/9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21792" y="475488"/>
            <a:ext cx="1097280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7. LE MODÈLE ÉCONOMIQUE À VALIDER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60704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30BBD7"/>
                </a:solidFill>
                <a:latin typeface="Aptos"/>
              </a:rPr>
              <a:t>Ne pas promettre des chiffres : démontrer que les bons indicateurs seront pilotés.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828800"/>
            <a:ext cx="2057400" cy="20116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2648" y="2121408"/>
            <a:ext cx="1783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DCAE46"/>
                </a:solidFill>
                <a:latin typeface="Aptos"/>
              </a:rPr>
              <a:t>MRR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816352"/>
            <a:ext cx="178308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Revenu mensuel</a:t>
            </a:r>
            <a:br/>
            <a:r>
              <a:rPr sz="1300" b="0">
                <a:solidFill>
                  <a:srgbClr val="E2EBF6"/>
                </a:solidFill>
                <a:latin typeface="Aptos"/>
              </a:rPr>
              <a:t>récurrent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9776" y="1828800"/>
            <a:ext cx="2057400" cy="20116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916936" y="2121408"/>
            <a:ext cx="1783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CAC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6936" y="2816352"/>
            <a:ext cx="178308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Coût d’acquisition</a:t>
            </a:r>
            <a:br/>
            <a:r>
              <a:rPr sz="1300" b="0">
                <a:solidFill>
                  <a:srgbClr val="E2EBF6"/>
                </a:solidFill>
                <a:latin typeface="Aptos"/>
              </a:rPr>
              <a:t>client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84064" y="1828800"/>
            <a:ext cx="2057400" cy="20116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21224" y="2121408"/>
            <a:ext cx="1783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LTV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21224" y="2816352"/>
            <a:ext cx="178308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Valeur client</a:t>
            </a:r>
            <a:br/>
            <a:r>
              <a:rPr sz="1300" b="0">
                <a:solidFill>
                  <a:srgbClr val="E2EBF6"/>
                </a:solidFill>
                <a:latin typeface="Aptos"/>
              </a:rPr>
              <a:t>dans le temps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8352" y="1828800"/>
            <a:ext cx="2057400" cy="20116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25512" y="2121408"/>
            <a:ext cx="1783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CHURN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25512" y="2816352"/>
            <a:ext cx="178308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Taux de départ</a:t>
            </a:r>
            <a:br/>
            <a:r>
              <a:rPr sz="1300" b="0">
                <a:solidFill>
                  <a:srgbClr val="E2EBF6"/>
                </a:solidFill>
                <a:latin typeface="Aptos"/>
              </a:rPr>
              <a:t>clients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92640" y="1828800"/>
            <a:ext cx="2057400" cy="20116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1C5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829800" y="2121408"/>
            <a:ext cx="1783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SEUIL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29800" y="2816352"/>
            <a:ext cx="178308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300" b="0">
                <a:solidFill>
                  <a:srgbClr val="E2EBF6"/>
                </a:solidFill>
                <a:latin typeface="Aptos"/>
              </a:rPr>
              <a:t>Point mort / seuil</a:t>
            </a:r>
            <a:br/>
            <a:r>
              <a:rPr sz="1300" b="0">
                <a:solidFill>
                  <a:srgbClr val="E2EBF6"/>
                </a:solidFill>
                <a:latin typeface="Aptos"/>
              </a:rPr>
              <a:t>de rentabilité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4434840"/>
            <a:ext cx="10881360" cy="1078992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6112" y="4599432"/>
            <a:ext cx="21031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DCAE46"/>
                </a:solidFill>
                <a:latin typeface="Aptos"/>
              </a:rPr>
              <a:t>OBJECTIF FINANCIER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88920" y="4462272"/>
            <a:ext cx="7955279" cy="7132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350" b="1">
                <a:solidFill>
                  <a:srgbClr val="FFFFFF"/>
                </a:solidFill>
                <a:latin typeface="Aptos"/>
              </a:rPr>
              <a:t>Trouver un modèle d’abonnement rentable, simple pour la TPE/PME,</a:t>
            </a:r>
            <a:br/>
            <a:r>
              <a:rPr sz="1350" b="1">
                <a:solidFill>
                  <a:srgbClr val="FFFFFF"/>
                </a:solidFill>
                <a:latin typeface="Aptos"/>
              </a:rPr>
              <a:t>et reproductible à grande échelle.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760720"/>
            <a:ext cx="10515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97A8BE"/>
                </a:solidFill>
                <a:latin typeface="Aptos"/>
              </a:rPr>
              <a:t>Les hypothèses de prix et de rentabilité seront ajustées après les premiers pilotes payants.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8/9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2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58368" y="658368"/>
            <a:ext cx="1097280" cy="384048"/>
          </a:xfrm>
          <a:prstGeom prst="roundRect">
            <a:avLst/>
          </a:prstGeom>
          <a:solidFill>
            <a:srgbClr val="DCA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658368"/>
            <a:ext cx="1097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OBJECTIF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417320"/>
            <a:ext cx="4572000" cy="20574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3500" b="1">
                <a:solidFill>
                  <a:srgbClr val="FFFFFF"/>
                </a:solidFill>
                <a:latin typeface="Aptos"/>
              </a:rPr>
              <a:t>PROUVER.</a:t>
            </a:r>
            <a:br/>
            <a:r>
              <a:rPr sz="3500" b="1">
                <a:solidFill>
                  <a:srgbClr val="FFFFFF"/>
                </a:solidFill>
                <a:latin typeface="Aptos"/>
              </a:rPr>
              <a:t>MESURER.</a:t>
            </a:r>
            <a:br/>
            <a:r>
              <a:rPr sz="3500" b="1">
                <a:solidFill>
                  <a:srgbClr val="FFFFFF"/>
                </a:solidFill>
                <a:latin typeface="Aptos"/>
              </a:rPr>
              <a:t>ACCÉLÉRER.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3560" y="1508760"/>
            <a:ext cx="5303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30BBD7"/>
                </a:solidFill>
                <a:latin typeface="Aptos"/>
              </a:rPr>
              <a:t>LocalBoost existe déjà.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23560" y="2240280"/>
            <a:ext cx="5303520" cy="640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E2EBF6"/>
                </a:solidFill>
                <a:latin typeface="Aptos"/>
              </a:rPr>
              <a:t>Je prévois de continuer à investir dans son évolution.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3560" y="3154680"/>
            <a:ext cx="5394960" cy="9144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2100" b="1">
                <a:solidFill>
                  <a:srgbClr val="DCAE46"/>
                </a:solidFill>
                <a:latin typeface="Aptos"/>
              </a:rPr>
              <a:t>Emergent peut m’aider à transformer plus vite</a:t>
            </a:r>
            <a:br/>
            <a:r>
              <a:rPr sz="2100" b="1">
                <a:solidFill>
                  <a:srgbClr val="DCAE46"/>
                </a:solidFill>
                <a:latin typeface="Aptos"/>
              </a:rPr>
              <a:t>un produit fonctionnel en activité viable.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892040"/>
            <a:ext cx="10607040" cy="868680"/>
          </a:xfrm>
          <a:prstGeom prst="roundRect">
            <a:avLst/>
          </a:prstGeom>
          <a:solidFill>
            <a:srgbClr val="0C2345"/>
          </a:solidFill>
          <a:ln w="15240">
            <a:solidFill>
              <a:srgbClr val="DCA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5065776"/>
            <a:ext cx="101955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LE PROCHAIN JALON N’EST PLUS DE CONSTRUIRE. C’EST DE PROUVER LE MARCHÉ.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28232"/>
            <a:ext cx="109728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97A8BE"/>
                </a:solidFill>
                <a:latin typeface="Aptos"/>
              </a:rPr>
              <a:t>LOCALBOOST AI  •  JURY EMERGENT  •  9/9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